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9"/>
  </p:notesMasterIdLst>
  <p:handoutMasterIdLst>
    <p:handoutMasterId r:id="rId30"/>
  </p:handoutMasterIdLst>
  <p:sldIdLst>
    <p:sldId id="970" r:id="rId2"/>
    <p:sldId id="979" r:id="rId3"/>
    <p:sldId id="967" r:id="rId4"/>
    <p:sldId id="968" r:id="rId5"/>
    <p:sldId id="982" r:id="rId6"/>
    <p:sldId id="983" r:id="rId7"/>
    <p:sldId id="969" r:id="rId8"/>
    <p:sldId id="966" r:id="rId9"/>
    <p:sldId id="939" r:id="rId10"/>
    <p:sldId id="940" r:id="rId11"/>
    <p:sldId id="941" r:id="rId12"/>
    <p:sldId id="943" r:id="rId13"/>
    <p:sldId id="944" r:id="rId14"/>
    <p:sldId id="945" r:id="rId15"/>
    <p:sldId id="947" r:id="rId16"/>
    <p:sldId id="948" r:id="rId17"/>
    <p:sldId id="949" r:id="rId18"/>
    <p:sldId id="960" r:id="rId19"/>
    <p:sldId id="954" r:id="rId20"/>
    <p:sldId id="958" r:id="rId21"/>
    <p:sldId id="977" r:id="rId22"/>
    <p:sldId id="981" r:id="rId23"/>
    <p:sldId id="980" r:id="rId24"/>
    <p:sldId id="978" r:id="rId25"/>
    <p:sldId id="957" r:id="rId26"/>
    <p:sldId id="925" r:id="rId27"/>
    <p:sldId id="961" r:id="rId28"/>
  </p:sldIdLst>
  <p:sldSz cx="9144000" cy="6858000" type="screen4x3"/>
  <p:notesSz cx="9926638" cy="6797675"/>
  <p:custDataLst>
    <p:tags r:id="rId3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AEC9FBF-7566-48B8-A8EF-EF4D13BC93E1}">
          <p14:sldIdLst>
            <p14:sldId id="970"/>
            <p14:sldId id="979"/>
            <p14:sldId id="967"/>
            <p14:sldId id="968"/>
            <p14:sldId id="982"/>
            <p14:sldId id="983"/>
            <p14:sldId id="969"/>
            <p14:sldId id="966"/>
            <p14:sldId id="939"/>
            <p14:sldId id="940"/>
            <p14:sldId id="941"/>
            <p14:sldId id="943"/>
            <p14:sldId id="944"/>
            <p14:sldId id="945"/>
            <p14:sldId id="947"/>
            <p14:sldId id="948"/>
            <p14:sldId id="949"/>
            <p14:sldId id="960"/>
            <p14:sldId id="954"/>
            <p14:sldId id="958"/>
            <p14:sldId id="977"/>
            <p14:sldId id="981"/>
            <p14:sldId id="980"/>
            <p14:sldId id="978"/>
            <p14:sldId id="957"/>
            <p14:sldId id="925"/>
            <p14:sldId id="961"/>
          </p14:sldIdLst>
        </p14:section>
      </p14:sectionLst>
    </p:ext>
    <p:ext uri="{EFAFB233-063F-42B5-8137-9DF3F51BA10A}">
      <p15:sldGuideLst xmlns="" xmlns:p15="http://schemas.microsoft.com/office/powerpoint/2012/main">
        <p15:guide id="3" orient="horz" pos="731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40" userDrawn="1">
          <p15:clr>
            <a:srgbClr val="A4A3A4"/>
          </p15:clr>
        </p15:guide>
        <p15:guide id="9" orient="horz" pos="395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F45C7"/>
    <a:srgbClr val="0083E6"/>
    <a:srgbClr val="0056B4"/>
    <a:srgbClr val="004086"/>
    <a:srgbClr val="E6E6E6"/>
    <a:srgbClr val="00B050"/>
    <a:srgbClr val="0061CC"/>
    <a:srgbClr val="005FC8"/>
    <a:srgbClr val="003064"/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3" autoAdjust="0"/>
    <p:restoredTop sz="95147" autoAdjust="0"/>
  </p:normalViewPr>
  <p:slideViewPr>
    <p:cSldViewPr snapToGrid="0">
      <p:cViewPr>
        <p:scale>
          <a:sx n="110" d="100"/>
          <a:sy n="110" d="100"/>
        </p:scale>
        <p:origin x="-1920" y="-240"/>
      </p:cViewPr>
      <p:guideLst>
        <p:guide orient="horz" pos="731"/>
        <p:guide orient="horz" pos="3952"/>
        <p:guide pos="5375"/>
        <p:guide pos="3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 showGuides="1">
      <p:cViewPr varScale="1">
        <p:scale>
          <a:sx n="61" d="100"/>
          <a:sy n="61" d="100"/>
        </p:scale>
        <p:origin x="316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5238CE-0477-49FC-B4E0-CB4AEB52BE4B}" type="datetimeFigureOut">
              <a:rPr lang="ru-RU"/>
              <a:pPr>
                <a:defRPr/>
              </a:pPr>
              <a:t>05.04.2018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01504C-C451-4587-B700-D5A03524EE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490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C05F505-FAE2-4358-BFD1-88B38C272B8B}" type="datetimeFigureOut">
              <a:rPr lang="ru-RU"/>
              <a:pPr>
                <a:defRPr/>
              </a:pPr>
              <a:t>05.04.2018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ED2226-2012-4460-A582-2E27BC159D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146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uk-UA" dirty="0" smtClean="0">
              <a:cs typeface="Arial" charset="0"/>
            </a:endParaRP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6242CC4-28B8-4913-BA94-4479EAA629FA}" type="slidenum">
              <a:rPr lang="ru-RU">
                <a:latin typeface="Calibri" pitchFamily="34" charset="0"/>
              </a:rPr>
              <a:pPr eaLnBrk="1" hangingPunct="1"/>
              <a:t>4</a:t>
            </a:fld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1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134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528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63509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:\my docs\фриланс\презентации\Артамонов Руслан\руслан\Summa presentation 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5" y="115888"/>
            <a:ext cx="9207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0" y="6464300"/>
            <a:ext cx="9144000" cy="288925"/>
          </a:xfrm>
          <a:prstGeom prst="rect">
            <a:avLst/>
          </a:prstGeom>
          <a:gradFill>
            <a:gsLst>
              <a:gs pos="0">
                <a:srgbClr val="234680"/>
              </a:gs>
              <a:gs pos="40000">
                <a:srgbClr val="6D85AB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0" y="6484938"/>
            <a:ext cx="9144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kumimoji="0" lang="ru-RU" sz="10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Высшая школа экономики, Москва, 2017</a:t>
            </a:r>
            <a:endParaRPr lang="ru-RU" sz="1000" dirty="0">
              <a:solidFill>
                <a:schemeClr val="bg1"/>
              </a:solidFill>
              <a:latin typeface="Myriad Pro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5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132040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 userDrawn="1"/>
        </p:nvSpPr>
        <p:spPr>
          <a:xfrm>
            <a:off x="0" y="6464300"/>
            <a:ext cx="9144000" cy="288925"/>
          </a:xfrm>
          <a:prstGeom prst="rect">
            <a:avLst/>
          </a:prstGeom>
          <a:gradFill>
            <a:gsLst>
              <a:gs pos="0">
                <a:srgbClr val="234680"/>
              </a:gs>
              <a:gs pos="40000">
                <a:srgbClr val="6D85AB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2" descr="L:\my docs\фриланс\презентации\Артамонов Руслан\руслан\Summa presentation 09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900113" y="1588"/>
            <a:ext cx="0" cy="70167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8738"/>
            <a:ext cx="5794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120650" y="648493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0" lang="ru-RU" sz="1000" dirty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Высшая школа экономики, Москва, 2017</a:t>
            </a:r>
            <a:endParaRPr lang="ru-RU" sz="1000" dirty="0">
              <a:solidFill>
                <a:schemeClr val="bg1"/>
              </a:solidFill>
              <a:latin typeface="Myriad Pro" pitchFamily="34" charset="0"/>
              <a:ea typeface="MS PGothic" pitchFamily="34" charset="-128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971426" y="178346"/>
            <a:ext cx="7993062" cy="51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4521" y="6412335"/>
            <a:ext cx="2057400" cy="365125"/>
          </a:xfrm>
        </p:spPr>
        <p:txBody>
          <a:bodyPr/>
          <a:lstStyle>
            <a:lvl1pPr>
              <a:defRPr sz="1400">
                <a:solidFill>
                  <a:srgbClr val="00448E"/>
                </a:solidFill>
                <a:latin typeface="+mn-lt"/>
              </a:defRPr>
            </a:lvl1pPr>
          </a:lstStyle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6574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464300"/>
            <a:ext cx="9144000" cy="288925"/>
          </a:xfrm>
          <a:prstGeom prst="rect">
            <a:avLst/>
          </a:prstGeom>
          <a:gradFill>
            <a:gsLst>
              <a:gs pos="0">
                <a:srgbClr val="234680"/>
              </a:gs>
              <a:gs pos="40000">
                <a:srgbClr val="6D85AB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2" descr="L:\my docs\фриланс\презентации\Артамонов Руслан\руслан\Summa presentation 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900113" y="1588"/>
            <a:ext cx="0" cy="70167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8738"/>
            <a:ext cx="5794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120650" y="648493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0" lang="ru-RU" sz="1000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Высшая школа экономики, Москва, 2016</a:t>
            </a:r>
            <a:endParaRPr lang="ru-RU" sz="1000" dirty="0" smtClean="0">
              <a:solidFill>
                <a:schemeClr val="bg1"/>
              </a:solidFill>
              <a:latin typeface="Myriad Pro" pitchFamily="34" charset="0"/>
              <a:ea typeface="MS PGothic" pitchFamily="34" charset="-128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971426" y="178346"/>
            <a:ext cx="7993062" cy="51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8489328" y="6464300"/>
            <a:ext cx="432048" cy="2160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rgbClr val="003F82"/>
                </a:solidFill>
                <a:latin typeface="Myriad Pro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74051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464300"/>
            <a:ext cx="9144000" cy="288925"/>
          </a:xfrm>
          <a:prstGeom prst="rect">
            <a:avLst/>
          </a:prstGeom>
          <a:gradFill>
            <a:gsLst>
              <a:gs pos="0">
                <a:srgbClr val="234680"/>
              </a:gs>
              <a:gs pos="40000">
                <a:srgbClr val="6D85AB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2" descr="L:\my docs\фриланс\презентации\Артамонов Руслан\руслан\Summa presentation 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900113" y="1588"/>
            <a:ext cx="0" cy="70167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8738"/>
            <a:ext cx="5794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120650" y="648493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0" lang="ru-RU" sz="1000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Высшая школа экономики, Москва, 2016</a:t>
            </a:r>
            <a:endParaRPr lang="ru-RU" sz="1000" dirty="0" smtClean="0">
              <a:solidFill>
                <a:schemeClr val="bg1"/>
              </a:solidFill>
              <a:latin typeface="Myriad Pro" pitchFamily="34" charset="0"/>
              <a:ea typeface="MS PGothic" pitchFamily="34" charset="-128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971426" y="178346"/>
            <a:ext cx="7993062" cy="51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8489328" y="6464300"/>
            <a:ext cx="432048" cy="2160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rgbClr val="003F82"/>
                </a:solidFill>
                <a:latin typeface="Myriad Pro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7051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6464300"/>
            <a:ext cx="9144000" cy="288925"/>
          </a:xfrm>
          <a:prstGeom prst="rect">
            <a:avLst/>
          </a:prstGeom>
          <a:gradFill>
            <a:gsLst>
              <a:gs pos="0">
                <a:srgbClr val="234680"/>
              </a:gs>
              <a:gs pos="40000">
                <a:srgbClr val="6D85AB"/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Picture 2" descr="L:\my docs\фриланс\презентации\Артамонов Руслан\руслан\Summa presentation 09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 userDrawn="1"/>
        </p:nvCxnSpPr>
        <p:spPr>
          <a:xfrm>
            <a:off x="900113" y="1588"/>
            <a:ext cx="0" cy="70167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58738"/>
            <a:ext cx="579437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 bwMode="auto">
          <a:xfrm>
            <a:off x="120650" y="648493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kumimoji="0" lang="ru-RU" sz="1000" dirty="0" smtClean="0">
                <a:solidFill>
                  <a:schemeClr val="bg1"/>
                </a:solidFill>
                <a:latin typeface="Calibri" pitchFamily="34" charset="0"/>
                <a:ea typeface="MS PGothic" pitchFamily="34" charset="-128"/>
              </a:rPr>
              <a:t>Высшая школа экономики, Москва, 2016</a:t>
            </a:r>
            <a:endParaRPr lang="ru-RU" sz="1000" dirty="0" smtClean="0">
              <a:solidFill>
                <a:schemeClr val="bg1"/>
              </a:solidFill>
              <a:latin typeface="Myriad Pro" pitchFamily="34" charset="0"/>
              <a:ea typeface="MS PGothic" pitchFamily="34" charset="-128"/>
            </a:endParaRP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0"/>
          </p:nvPr>
        </p:nvSpPr>
        <p:spPr>
          <a:xfrm>
            <a:off x="971426" y="178346"/>
            <a:ext cx="7993062" cy="514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8489328" y="6464300"/>
            <a:ext cx="432048" cy="2160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 b="0" baseline="0">
                <a:solidFill>
                  <a:srgbClr val="003F82"/>
                </a:solidFill>
                <a:latin typeface="Myriad Pro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031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7643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374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9125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0166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180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928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3915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4495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1654265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6" name="think-cell Slide" r:id="rId20" imgW="360" imgH="360" progId="">
                  <p:embed/>
                </p:oleObj>
              </mc:Choice>
              <mc:Fallback>
                <p:oleObj name="think-cell Slide" r:id="rId20" imgW="360" imgH="360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784C0-E3CF-4AB1-AD59-B2545151144D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3327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2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896" y="2458556"/>
            <a:ext cx="63889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086"/>
                </a:solidFill>
              </a:rPr>
              <a:t>ПРАВОВОЕ </a:t>
            </a:r>
            <a:r>
              <a:rPr lang="ru-RU" sz="2400" b="1" dirty="0">
                <a:solidFill>
                  <a:srgbClr val="004086"/>
                </a:solidFill>
              </a:rPr>
              <a:t>ОБЕСПЕЧЕНИЕ РАЗРАБОТКИ СИСТЕМЫ ЭКОЛОГИЧЕСКОЙ ИНФОРМАЦИИ В РОССИИ (ЭКСПЕРТНО-АНАЛИТИЧЕСКАЯ ПРОРАБОТКА ПРОЕКТА ФЕДЕРАЛЬНОГО ЗАКОНА «ОБ ЭКОЛОГИЧЕСКОЙ ИНФОРМАЦИИ»)</a:t>
            </a:r>
            <a:endParaRPr lang="uk-UA" sz="2400" b="1" dirty="0">
              <a:solidFill>
                <a:srgbClr val="00408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839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71426" y="121785"/>
            <a:ext cx="7993062" cy="514350"/>
          </a:xfrm>
        </p:spPr>
        <p:txBody>
          <a:bodyPr>
            <a:noAutofit/>
          </a:bodyPr>
          <a:lstStyle/>
          <a:p>
            <a:r>
              <a:rPr lang="ru-RU" sz="1600" dirty="0"/>
              <a:t>Общие </a:t>
            </a:r>
            <a:r>
              <a:rPr lang="ru-RU" sz="1600" dirty="0" smtClean="0"/>
              <a:t>характеристики </a:t>
            </a:r>
            <a:r>
              <a:rPr lang="ru-RU" sz="1600" dirty="0"/>
              <a:t>систем экологического мониторинга и информирования на примере опыта Великобритании, Канады и Австралии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10</a:t>
            </a:fld>
            <a:endParaRPr lang="uk-UA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716083" y="1370277"/>
            <a:ext cx="435001" cy="435001"/>
          </a:xfrm>
          <a:prstGeom prst="flowChartDecision">
            <a:avLst/>
          </a:prstGeom>
          <a:solidFill>
            <a:srgbClr val="00408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400" dirty="0" smtClean="0">
                <a:sym typeface="Wingdings" panose="05000000000000000000" pitchFamily="2" charset="2"/>
              </a:rPr>
              <a:t></a:t>
            </a:r>
            <a:endParaRPr lang="uk-UA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1336" y="1345192"/>
            <a:ext cx="724147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Интеграция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направлений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экологического мониторинга и информирования внутри администрирующего ведомства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750" y="1981737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решение 28"/>
          <p:cNvSpPr/>
          <p:nvPr/>
        </p:nvSpPr>
        <p:spPr>
          <a:xfrm>
            <a:off x="713177" y="2122511"/>
            <a:ext cx="435001" cy="435001"/>
          </a:xfrm>
          <a:prstGeom prst="flowChartDecision">
            <a:avLst/>
          </a:prstGeom>
          <a:solidFill>
            <a:srgbClr val="00408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400" dirty="0" smtClean="0">
                <a:sym typeface="Wingdings" panose="05000000000000000000" pitchFamily="2" charset="2"/>
              </a:rPr>
              <a:t></a:t>
            </a:r>
            <a:endParaRPr lang="uk-UA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291336" y="2090899"/>
            <a:ext cx="724147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Библиотека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открытых данных по всем направлениям экологического мониторинга и ее интеграция с национальным порталом открытых данных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39750" y="2795730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Блок-схема: решение 32"/>
          <p:cNvSpPr/>
          <p:nvPr/>
        </p:nvSpPr>
        <p:spPr>
          <a:xfrm>
            <a:off x="748114" y="2949645"/>
            <a:ext cx="435001" cy="435001"/>
          </a:xfrm>
          <a:prstGeom prst="flowChartDecision">
            <a:avLst/>
          </a:prstGeom>
          <a:solidFill>
            <a:srgbClr val="00408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400" dirty="0" smtClean="0">
                <a:sym typeface="Wingdings" panose="05000000000000000000" pitchFamily="2" charset="2"/>
              </a:rPr>
              <a:t></a:t>
            </a:r>
            <a:endParaRPr lang="uk-UA" sz="1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323368" y="2880310"/>
            <a:ext cx="724147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интерактивной визуализации данных экологического мониторинга на электронных картах, в виде графиков и гистограмм, в виде таблиц данных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566562" y="3595054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решение 37"/>
          <p:cNvSpPr/>
          <p:nvPr/>
        </p:nvSpPr>
        <p:spPr>
          <a:xfrm>
            <a:off x="745208" y="3709724"/>
            <a:ext cx="435001" cy="435001"/>
          </a:xfrm>
          <a:prstGeom prst="flowChartDecision">
            <a:avLst/>
          </a:prstGeom>
          <a:solidFill>
            <a:srgbClr val="00408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400" dirty="0" smtClean="0">
                <a:sym typeface="Wingdings" panose="05000000000000000000" pitchFamily="2" charset="2"/>
              </a:rPr>
              <a:t></a:t>
            </a:r>
            <a:endParaRPr lang="uk-UA" sz="14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323368" y="3764167"/>
            <a:ext cx="724147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Интеграция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данных экологического мониторинга на всех уровнях управления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39750" y="4304462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Блок-схема: решение 42"/>
          <p:cNvSpPr/>
          <p:nvPr/>
        </p:nvSpPr>
        <p:spPr>
          <a:xfrm>
            <a:off x="748992" y="4516198"/>
            <a:ext cx="435001" cy="435001"/>
          </a:xfrm>
          <a:prstGeom prst="flowChartDecision">
            <a:avLst/>
          </a:prstGeom>
          <a:solidFill>
            <a:srgbClr val="00408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400" dirty="0" smtClean="0">
                <a:sym typeface="Wingdings" panose="05000000000000000000" pitchFamily="2" charset="2"/>
              </a:rPr>
              <a:t></a:t>
            </a:r>
            <a:endParaRPr lang="uk-UA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291336" y="4451698"/>
            <a:ext cx="7241477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Специальное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регулирование области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экологического мониторинга и информирования (принят закон о защите окружающей среды, назначено ответственное и координирующее ведомство)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566562" y="5364067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Блок-схема: решение 47"/>
          <p:cNvSpPr/>
          <p:nvPr/>
        </p:nvSpPr>
        <p:spPr>
          <a:xfrm>
            <a:off x="781024" y="5549037"/>
            <a:ext cx="435001" cy="435001"/>
          </a:xfrm>
          <a:prstGeom prst="flowChartDecision">
            <a:avLst/>
          </a:prstGeom>
          <a:solidFill>
            <a:srgbClr val="00408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400" dirty="0" smtClean="0">
                <a:sym typeface="Wingdings" panose="05000000000000000000" pitchFamily="2" charset="2"/>
              </a:rPr>
              <a:t></a:t>
            </a:r>
            <a:endParaRPr lang="uk-UA" sz="14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323368" y="5484537"/>
            <a:ext cx="7241477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Открытость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не только данных, но и методик расчета показателей экологического мониторинга, обратной связи с гражданами 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10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20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Рекомендации для России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11</a:t>
            </a:fld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442" y="2870852"/>
            <a:ext cx="2750774" cy="27594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02629" y="1922340"/>
            <a:ext cx="1530721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Раскрывать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данные об экологии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5404" y="2092255"/>
            <a:ext cx="1530802" cy="1465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овлекать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референтные группы в дискуссию на основе данных об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экологии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20159" y="4630453"/>
            <a:ext cx="1815651" cy="1705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редставлять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данные об экологии в удобном для восприятия широкими референтными группами формате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9452" y="2448903"/>
            <a:ext cx="196863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оздавать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удобные и понятные информационные ресурсы 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79453" y="5025621"/>
            <a:ext cx="215336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тимулировать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партнерство с бизнесом и инновационными компаниями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>
            <a:off x="539750" y="2030171"/>
            <a:ext cx="2505108" cy="1496705"/>
          </a:xfrm>
          <a:prstGeom prst="bentConnector3">
            <a:avLst>
              <a:gd name="adj1" fmla="val 71826"/>
            </a:avLst>
          </a:prstGeom>
          <a:ln w="19050">
            <a:solidFill>
              <a:srgbClr val="004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endCxn id="4" idx="1"/>
          </p:cNvCxnSpPr>
          <p:nvPr/>
        </p:nvCxnSpPr>
        <p:spPr>
          <a:xfrm flipV="1">
            <a:off x="539750" y="4250600"/>
            <a:ext cx="2412692" cy="300821"/>
          </a:xfrm>
          <a:prstGeom prst="bentConnector3">
            <a:avLst>
              <a:gd name="adj1" fmla="val 83211"/>
            </a:avLst>
          </a:prstGeom>
          <a:ln w="19050">
            <a:solidFill>
              <a:srgbClr val="004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/>
          <p:nvPr/>
        </p:nvCxnSpPr>
        <p:spPr>
          <a:xfrm>
            <a:off x="3464867" y="1837188"/>
            <a:ext cx="1377887" cy="954174"/>
          </a:xfrm>
          <a:prstGeom prst="bentConnector3">
            <a:avLst>
              <a:gd name="adj1" fmla="val 99943"/>
            </a:avLst>
          </a:prstGeom>
          <a:ln w="19050">
            <a:solidFill>
              <a:srgbClr val="004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/>
          <p:nvPr/>
        </p:nvCxnSpPr>
        <p:spPr>
          <a:xfrm>
            <a:off x="5872899" y="4250600"/>
            <a:ext cx="2592371" cy="698472"/>
          </a:xfrm>
          <a:prstGeom prst="bentConnector3">
            <a:avLst>
              <a:gd name="adj1" fmla="val 11455"/>
            </a:avLst>
          </a:prstGeom>
          <a:ln w="19050">
            <a:solidFill>
              <a:srgbClr val="004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/>
          <p:nvPr/>
        </p:nvCxnSpPr>
        <p:spPr>
          <a:xfrm flipV="1">
            <a:off x="5872899" y="2379407"/>
            <a:ext cx="2659914" cy="1236523"/>
          </a:xfrm>
          <a:prstGeom prst="bentConnector3">
            <a:avLst>
              <a:gd name="adj1" fmla="val 10307"/>
            </a:avLst>
          </a:prstGeom>
          <a:ln w="19050">
            <a:solidFill>
              <a:srgbClr val="0040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" y="1278114"/>
            <a:ext cx="612735" cy="61410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031" y="1275283"/>
            <a:ext cx="510211" cy="47675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46" y="1613540"/>
            <a:ext cx="612750" cy="61760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46" y="4429461"/>
            <a:ext cx="644252" cy="401984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070" y="3860194"/>
            <a:ext cx="487670" cy="58413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11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11913"/>
            <a:ext cx="2057400" cy="365125"/>
          </a:xfrm>
        </p:spPr>
        <p:txBody>
          <a:bodyPr/>
          <a:lstStyle/>
          <a:p>
            <a:fld id="{B77784C0-E3CF-4AB1-AD59-B2545151144D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04" y="2726763"/>
            <a:ext cx="63889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086"/>
                </a:solidFill>
              </a:rPr>
              <a:t>III. </a:t>
            </a:r>
            <a:r>
              <a:rPr lang="ru-RU" sz="2400" b="1" dirty="0" smtClean="0">
                <a:solidFill>
                  <a:srgbClr val="004086"/>
                </a:solidFill>
              </a:rPr>
              <a:t>Инвентаризация </a:t>
            </a:r>
            <a:r>
              <a:rPr lang="ru-RU" sz="2400" b="1" dirty="0">
                <a:solidFill>
                  <a:srgbClr val="004086"/>
                </a:solidFill>
              </a:rPr>
              <a:t>законодательных требований по раскрытию и обеспечению доступа граждан и организаций к информации о состоянии и охране окружающей среды</a:t>
            </a:r>
            <a:endParaRPr lang="uk-UA" sz="2400" b="1" dirty="0">
              <a:solidFill>
                <a:srgbClr val="00408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083732" y="64780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77784C0-E3CF-4AB1-AD59-B2545151144D}" type="slidenum">
              <a:rPr lang="uk-UA" smtClean="0"/>
              <a:pPr/>
              <a:t>12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18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Проведена инвентаризация 19 законодательных </a:t>
            </a:r>
            <a:r>
              <a:rPr lang="ru-RU" dirty="0" smtClean="0"/>
              <a:t>актов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13</a:t>
            </a:fld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6274" y="4013651"/>
            <a:ext cx="178275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Конституция Российской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Федерации</a:t>
            </a:r>
            <a:endParaRPr lang="uk-UA" sz="16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53319" y="4003446"/>
            <a:ext cx="2418681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законов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области охраны окружающей среды 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природопользования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550" y="4003447"/>
            <a:ext cx="2418681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закона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области информации и информационных технологий и иных областях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5" y="2211208"/>
            <a:ext cx="1156545" cy="1538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27" y="2221413"/>
            <a:ext cx="1148064" cy="15176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138" y="2201003"/>
            <a:ext cx="1163504" cy="15380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13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4433" y="4013651"/>
            <a:ext cx="241868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иных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закона 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021" y="2211207"/>
            <a:ext cx="1163504" cy="15380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534987" y="3074953"/>
            <a:ext cx="626166" cy="57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9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71426" y="108898"/>
            <a:ext cx="7561387" cy="514350"/>
          </a:xfrm>
        </p:spPr>
        <p:txBody>
          <a:bodyPr>
            <a:noAutofit/>
          </a:bodyPr>
          <a:lstStyle/>
          <a:p>
            <a:r>
              <a:rPr lang="ru-RU" sz="1800" dirty="0"/>
              <a:t>По результатам инвентаризации выявлена необходимость концептуального дополнения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14</a:t>
            </a:fld>
            <a:endParaRPr lang="uk-UA" dirty="0"/>
          </a:p>
        </p:txBody>
      </p:sp>
      <p:sp>
        <p:nvSpPr>
          <p:cNvPr id="4" name="Блок-схема: решение 3"/>
          <p:cNvSpPr/>
          <p:nvPr/>
        </p:nvSpPr>
        <p:spPr>
          <a:xfrm>
            <a:off x="716083" y="1172314"/>
            <a:ext cx="435001" cy="435001"/>
          </a:xfrm>
          <a:prstGeom prst="flowChartDecision">
            <a:avLst/>
          </a:prstGeom>
          <a:solidFill>
            <a:srgbClr val="00408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endParaRPr lang="uk-UA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1335" y="1242813"/>
            <a:ext cx="724147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закона от 10 января 2002 года № 7-ФЗ «Об охране окружающей среды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3085" y="2377150"/>
            <a:ext cx="724147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 от 19 июля 1998 года № 113-ФЗ «О гидрометеорологической службе»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66562" y="2850334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323368" y="2982861"/>
            <a:ext cx="6985480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 от 23 ноября 1995 года № 174-ФЗ «Об экологической экспертизе»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39750" y="3456046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91336" y="3527868"/>
            <a:ext cx="724147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 от 27 июня 2006 года № 149-ФЗ «Об информации, информационных технологиях и о защите информации»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66562" y="4119727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23368" y="4310278"/>
            <a:ext cx="7241477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от 21 июля 1993 года № 5485-1 «О государственной тайне»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750" y="1720744"/>
            <a:ext cx="7993062" cy="501022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rgbClr val="E6E6E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15542" y="1807494"/>
            <a:ext cx="724147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408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 также внесения корреспондирующих изменений в следующие законодательные </a:t>
            </a:r>
            <a:r>
              <a:rPr lang="ru-RU" sz="1400" b="1" dirty="0" smtClean="0">
                <a:solidFill>
                  <a:srgbClr val="004086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акты</a:t>
            </a:r>
            <a:endParaRPr lang="uk-UA" sz="1200" b="1" dirty="0">
              <a:solidFill>
                <a:srgbClr val="004086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36845" y="4790599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353085" y="4976350"/>
            <a:ext cx="7241477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 от 29 июля 2004 года № 98-ФЗ «О коммерческой тайне»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66562" y="5475525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353085" y="5676997"/>
            <a:ext cx="7241477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Кодекс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об административных правонарушениях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6" y="1267351"/>
            <a:ext cx="235611" cy="194076"/>
          </a:xfrm>
          <a:prstGeom prst="rect">
            <a:avLst/>
          </a:prstGeom>
        </p:spPr>
      </p:pic>
      <p:grpSp>
        <p:nvGrpSpPr>
          <p:cNvPr id="33" name="Группа 32"/>
          <p:cNvGrpSpPr/>
          <p:nvPr/>
        </p:nvGrpSpPr>
        <p:grpSpPr>
          <a:xfrm>
            <a:off x="716082" y="2307492"/>
            <a:ext cx="435001" cy="435001"/>
            <a:chOff x="716083" y="2298569"/>
            <a:chExt cx="435001" cy="435001"/>
          </a:xfrm>
        </p:grpSpPr>
        <p:sp>
          <p:nvSpPr>
            <p:cNvPr id="31" name="Блок-схема: решение 30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716082" y="2937209"/>
            <a:ext cx="435001" cy="435001"/>
            <a:chOff x="716083" y="2298569"/>
            <a:chExt cx="435001" cy="435001"/>
          </a:xfrm>
        </p:grpSpPr>
        <p:sp>
          <p:nvSpPr>
            <p:cNvPr id="35" name="Блок-схема: решение 34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98039" y="3564620"/>
            <a:ext cx="435001" cy="435001"/>
            <a:chOff x="716083" y="2298569"/>
            <a:chExt cx="435001" cy="435001"/>
          </a:xfrm>
        </p:grpSpPr>
        <p:sp>
          <p:nvSpPr>
            <p:cNvPr id="38" name="Блок-схема: решение 37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698038" y="4192633"/>
            <a:ext cx="435001" cy="435001"/>
            <a:chOff x="716083" y="2298569"/>
            <a:chExt cx="435001" cy="435001"/>
          </a:xfrm>
        </p:grpSpPr>
        <p:sp>
          <p:nvSpPr>
            <p:cNvPr id="41" name="Блок-схема: решение 40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709413" y="4899172"/>
            <a:ext cx="435001" cy="435001"/>
            <a:chOff x="716083" y="2298569"/>
            <a:chExt cx="435001" cy="435001"/>
          </a:xfrm>
        </p:grpSpPr>
        <p:sp>
          <p:nvSpPr>
            <p:cNvPr id="44" name="Блок-схема: решение 43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16082" y="5590782"/>
            <a:ext cx="435001" cy="435001"/>
            <a:chOff x="716083" y="2298569"/>
            <a:chExt cx="435001" cy="435001"/>
          </a:xfrm>
        </p:grpSpPr>
        <p:sp>
          <p:nvSpPr>
            <p:cNvPr id="47" name="Блок-схема: решение 46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sp>
        <p:nvSpPr>
          <p:cNvPr id="49" name="Прямоугольник 48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14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11913"/>
            <a:ext cx="2057400" cy="365125"/>
          </a:xfrm>
        </p:spPr>
        <p:txBody>
          <a:bodyPr/>
          <a:lstStyle/>
          <a:p>
            <a:fld id="{B77784C0-E3CF-4AB1-AD59-B2545151144D}" type="slidenum">
              <a:rPr lang="uk-UA" smtClean="0"/>
              <a:pPr/>
              <a:t>15</a:t>
            </a:fld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04" y="2726763"/>
            <a:ext cx="6388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086"/>
                </a:solidFill>
              </a:rPr>
              <a:t>IV. </a:t>
            </a:r>
            <a:r>
              <a:rPr lang="ru-RU" sz="2400" b="1" dirty="0" smtClean="0">
                <a:solidFill>
                  <a:srgbClr val="004086"/>
                </a:solidFill>
              </a:rPr>
              <a:t>Подготовка </a:t>
            </a:r>
            <a:r>
              <a:rPr lang="ru-RU" sz="2400" b="1" dirty="0">
                <a:solidFill>
                  <a:srgbClr val="004086"/>
                </a:solidFill>
              </a:rPr>
              <a:t>предложений по определению понятия «экологическая информация» и его законодательному закреплению</a:t>
            </a:r>
            <a:endParaRPr lang="uk-UA" sz="2400" b="1" dirty="0">
              <a:solidFill>
                <a:srgbClr val="00408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083732" y="64780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77784C0-E3CF-4AB1-AD59-B2545151144D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94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Определение понятия «экологическая информация»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16</a:t>
            </a:fld>
            <a:endParaRPr lang="uk-UA" dirty="0"/>
          </a:p>
        </p:txBody>
      </p:sp>
      <p:sp>
        <p:nvSpPr>
          <p:cNvPr id="4" name="Параллелограмм 17"/>
          <p:cNvSpPr/>
          <p:nvPr/>
        </p:nvSpPr>
        <p:spPr>
          <a:xfrm>
            <a:off x="539750" y="2338415"/>
            <a:ext cx="7993063" cy="431408"/>
          </a:xfrm>
          <a:prstGeom prst="snip2DiagRect">
            <a:avLst/>
          </a:prstGeom>
          <a:solidFill>
            <a:srgbClr val="005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ea typeface="Times New Roman" panose="02020603050405020304" pitchFamily="18" charset="0"/>
              </a:rPr>
              <a:t>Экологическая информация</a:t>
            </a:r>
            <a:endParaRPr lang="uk-UA" sz="24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кутник 14"/>
          <p:cNvSpPr/>
          <p:nvPr/>
        </p:nvSpPr>
        <p:spPr>
          <a:xfrm>
            <a:off x="1728491" y="3005861"/>
            <a:ext cx="5615580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  <a:buClr>
                <a:srgbClr val="0061CC"/>
              </a:buClr>
              <a:tabLst>
                <a:tab pos="457200" algn="l"/>
              </a:tabLst>
            </a:pPr>
            <a:r>
              <a:rPr lang="ru-RU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– это сведения (сообщения, данные), независимо от формы их представления, об окружающей среде, в том числе о ее состоянии и загрязнении, компонентах, объектах, о происходящих в них процессах, явлениях, оценках и прогнозах изменений состояния</a:t>
            </a:r>
            <a:endParaRPr lang="uk-UA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16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Определение понятия «экологическая информация»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17</a:t>
            </a:fld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90746" y="1391479"/>
            <a:ext cx="7142067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основано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определении понятия «информация», закрепленного Федеральным законом от 27 июля 2006 года № 149-ФЗ «Об информации, информационных технологиях и о защите информации»</a:t>
            </a:r>
            <a:endParaRPr lang="uk-UA" sz="1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0881" y="1665916"/>
            <a:ext cx="389788" cy="389788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2000" dirty="0" smtClean="0">
                <a:sym typeface="Wingdings" panose="05000000000000000000" pitchFamily="2" charset="2"/>
              </a:rPr>
              <a:t></a:t>
            </a:r>
            <a:endParaRPr lang="uk-UA" sz="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9750" y="2463449"/>
            <a:ext cx="7993063" cy="9602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390746" y="2662279"/>
            <a:ext cx="714206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соответствует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положениям Федерального закона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10 января 2002 года № 7-ФЗ «Об охране окружающей среды» в части определяемого объекта «окружающая среда» и объема соответствующего понятия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710881" y="2936716"/>
            <a:ext cx="389788" cy="389788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2000" dirty="0" smtClean="0">
                <a:sym typeface="Wingdings" panose="05000000000000000000" pitchFamily="2" charset="2"/>
              </a:rPr>
              <a:t></a:t>
            </a:r>
            <a:endParaRPr lang="uk-UA" sz="2000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539750" y="3816860"/>
            <a:ext cx="7993063" cy="9602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390746" y="4112260"/>
            <a:ext cx="7142067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учитывает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содержание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основополагающих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информационных ресурсов, содержащих информацию, относимую к экологической</a:t>
            </a:r>
          </a:p>
        </p:txBody>
      </p:sp>
      <p:sp>
        <p:nvSpPr>
          <p:cNvPr id="22" name="Овал 21"/>
          <p:cNvSpPr/>
          <p:nvPr/>
        </p:nvSpPr>
        <p:spPr>
          <a:xfrm>
            <a:off x="710881" y="4290127"/>
            <a:ext cx="389788" cy="389788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2000" dirty="0" smtClean="0">
                <a:sym typeface="Wingdings" panose="05000000000000000000" pitchFamily="2" charset="2"/>
              </a:rPr>
              <a:t></a:t>
            </a:r>
            <a:endParaRPr lang="uk-UA" sz="2000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39750" y="5008831"/>
            <a:ext cx="7993063" cy="9602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390746" y="5304231"/>
            <a:ext cx="7142067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создает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условия для расширительного толкования, в том числе в объеме, приближенном к используемому в Орхусской конвенции</a:t>
            </a:r>
          </a:p>
        </p:txBody>
      </p:sp>
      <p:sp>
        <p:nvSpPr>
          <p:cNvPr id="25" name="Овал 24"/>
          <p:cNvSpPr/>
          <p:nvPr/>
        </p:nvSpPr>
        <p:spPr>
          <a:xfrm>
            <a:off x="710881" y="5482098"/>
            <a:ext cx="389788" cy="389788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2000" dirty="0" smtClean="0">
                <a:sym typeface="Wingdings" panose="05000000000000000000" pitchFamily="2" charset="2"/>
              </a:rPr>
              <a:t></a:t>
            </a:r>
            <a:endParaRPr lang="uk-UA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17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4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11913"/>
            <a:ext cx="2057400" cy="365125"/>
          </a:xfrm>
        </p:spPr>
        <p:txBody>
          <a:bodyPr/>
          <a:lstStyle/>
          <a:p>
            <a:fld id="{B77784C0-E3CF-4AB1-AD59-B2545151144D}" type="slidenum">
              <a:rPr lang="uk-UA" smtClean="0"/>
              <a:pPr/>
              <a:t>18</a:t>
            </a:fld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04" y="2726763"/>
            <a:ext cx="6388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086"/>
                </a:solidFill>
              </a:rPr>
              <a:t>V. </a:t>
            </a:r>
            <a:r>
              <a:rPr lang="ru-RU" sz="2400" b="1" dirty="0" smtClean="0">
                <a:solidFill>
                  <a:srgbClr val="004086"/>
                </a:solidFill>
              </a:rPr>
              <a:t>Рекомендации </a:t>
            </a:r>
            <a:r>
              <a:rPr lang="ru-RU" sz="2400" b="1" dirty="0">
                <a:solidFill>
                  <a:srgbClr val="004086"/>
                </a:solidFill>
              </a:rPr>
              <a:t>по изменениям законодательства Российской Федерации</a:t>
            </a:r>
            <a:endParaRPr lang="uk-UA" sz="2400" b="1" dirty="0">
              <a:solidFill>
                <a:srgbClr val="00408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083732" y="64694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77784C0-E3CF-4AB1-AD59-B2545151144D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5430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Рекомендации по разработке новых законопроектов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19</a:t>
            </a:fld>
            <a:endParaRPr lang="uk-UA" dirty="0"/>
          </a:p>
        </p:txBody>
      </p:sp>
      <p:sp>
        <p:nvSpPr>
          <p:cNvPr id="4" name="Параллелограмм 17"/>
          <p:cNvSpPr/>
          <p:nvPr/>
        </p:nvSpPr>
        <p:spPr>
          <a:xfrm>
            <a:off x="539750" y="1380679"/>
            <a:ext cx="7993063" cy="448122"/>
          </a:xfrm>
          <a:prstGeom prst="snip2DiagRect">
            <a:avLst/>
          </a:prstGeom>
          <a:solidFill>
            <a:srgbClr val="005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ea typeface="Times New Roman" panose="02020603050405020304" pitchFamily="18" charset="0"/>
              </a:rPr>
              <a:t>Необходимо </a:t>
            </a:r>
            <a:r>
              <a:rPr lang="ru-RU" sz="2400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разработать</a:t>
            </a:r>
            <a:endParaRPr lang="uk-UA" sz="24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14"/>
          <p:cNvSpPr/>
          <p:nvPr/>
        </p:nvSpPr>
        <p:spPr>
          <a:xfrm>
            <a:off x="539751" y="2972364"/>
            <a:ext cx="3871993" cy="33014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spcAft>
                <a:spcPts val="0"/>
              </a:spcAft>
              <a:buClr>
                <a:srgbClr val="0052AC"/>
              </a:buClr>
              <a:tabLst>
                <a:tab pos="900430" algn="l"/>
              </a:tabLst>
            </a:pP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ea typeface="MS Mincho" panose="02020609040205080304" pitchFamily="49" charset="-128"/>
            </a:endParaRPr>
          </a:p>
        </p:txBody>
      </p:sp>
      <p:sp>
        <p:nvSpPr>
          <p:cNvPr id="6" name="Прямоугольник 14"/>
          <p:cNvSpPr/>
          <p:nvPr/>
        </p:nvSpPr>
        <p:spPr>
          <a:xfrm>
            <a:off x="4656841" y="2972364"/>
            <a:ext cx="3875972" cy="33014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lvl="0">
              <a:spcAft>
                <a:spcPts val="0"/>
              </a:spcAft>
              <a:buClr>
                <a:srgbClr val="0052AC"/>
              </a:buClr>
              <a:tabLst>
                <a:tab pos="900430" algn="l"/>
              </a:tabLst>
            </a:pP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ea typeface="MS Mincho" panose="02020609040205080304" pitchFamily="49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736" y="4525355"/>
            <a:ext cx="3700021" cy="1661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Ф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едеральный </a:t>
            </a:r>
            <a:r>
              <a:rPr 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закон </a:t>
            </a:r>
            <a:r>
              <a:rPr lang="ru-RU" sz="16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«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О внесении изменений в Федеральный закон  «Об охране окружающей среды» и иные законодательные акты Российской Федерации»</a:t>
            </a:r>
            <a:endParaRPr lang="ru-RU" sz="1400" dirty="0"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6768" y="4623081"/>
            <a:ext cx="3164273" cy="1673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Ф</a:t>
            </a:r>
            <a:r>
              <a:rPr lang="ru-RU" sz="1600" b="1" dirty="0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едеральный </a:t>
            </a:r>
            <a:r>
              <a:rPr lang="ru-RU" sz="1600" b="1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закон </a:t>
            </a:r>
            <a:r>
              <a:rPr lang="ru-RU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/>
            </a:r>
            <a:br>
              <a:rPr lang="ru-RU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«О внесении изменений в статью 8.5 Кодекса Российской Федерации об административных правонарушениях»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418041" y="1828801"/>
            <a:ext cx="9428" cy="1074655"/>
          </a:xfrm>
          <a:prstGeom prst="straightConnector1">
            <a:avLst/>
          </a:prstGeom>
          <a:ln w="38100">
            <a:solidFill>
              <a:srgbClr val="005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08905" y="1804728"/>
            <a:ext cx="9428" cy="1074655"/>
          </a:xfrm>
          <a:prstGeom prst="straightConnector1">
            <a:avLst/>
          </a:prstGeom>
          <a:ln w="38100">
            <a:solidFill>
              <a:srgbClr val="0056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316" y="3125928"/>
            <a:ext cx="909450" cy="13124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96" y="3157351"/>
            <a:ext cx="782925" cy="136800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19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5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293896" y="2717336"/>
            <a:ext cx="6388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086"/>
                </a:solidFill>
              </a:rPr>
              <a:t>I. </a:t>
            </a:r>
            <a:r>
              <a:rPr lang="ru-RU" sz="2400" b="1" dirty="0" smtClean="0">
                <a:solidFill>
                  <a:srgbClr val="004086"/>
                </a:solidFill>
              </a:rPr>
              <a:t>Предпосылки </a:t>
            </a:r>
            <a:r>
              <a:rPr lang="ru-RU" sz="2400" b="1" dirty="0">
                <a:solidFill>
                  <a:srgbClr val="004086"/>
                </a:solidFill>
              </a:rPr>
              <a:t>для принятия Федерального закона «Об экологической информации»</a:t>
            </a:r>
            <a:endParaRPr lang="uk-UA" sz="2400" b="1" dirty="0">
              <a:solidFill>
                <a:srgbClr val="004086"/>
              </a:solidFill>
            </a:endParaRPr>
          </a:p>
          <a:p>
            <a:pPr algn="ctr"/>
            <a:endParaRPr lang="uk-UA" sz="2400" b="1" dirty="0">
              <a:solidFill>
                <a:srgbClr val="004086"/>
              </a:solidFill>
            </a:endParaRPr>
          </a:p>
        </p:txBody>
      </p:sp>
      <p:sp>
        <p:nvSpPr>
          <p:cNvPr id="3" name="Номер слайда 2"/>
          <p:cNvSpPr txBox="1">
            <a:spLocks/>
          </p:cNvSpPr>
          <p:nvPr/>
        </p:nvSpPr>
        <p:spPr>
          <a:xfrm>
            <a:off x="7086600" y="6411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77784C0-E3CF-4AB1-AD59-B2545151144D}" type="slidenum">
              <a:rPr lang="uk-UA" smtClean="0"/>
              <a:pPr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82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Рекомендации по изменению законодательных актов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20</a:t>
            </a:fld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47218" y="1854469"/>
            <a:ext cx="724147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«Об охране окружающей среды»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60695" y="2327653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317501" y="2459059"/>
            <a:ext cx="724147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государственной тайне»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3883" y="2933365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347218" y="3097490"/>
            <a:ext cx="724147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«Об экологической экспертизе»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60695" y="3597046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317501" y="3787597"/>
            <a:ext cx="7241477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гидрометеорологической службе»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30978" y="4267918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347218" y="4453669"/>
            <a:ext cx="7241477" cy="312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 коммерческой тайне»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60695" y="4952844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347217" y="5051640"/>
            <a:ext cx="7241477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Федеральный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«Об информации, информационных технологиях и о защите информации»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араллелограмм 17"/>
          <p:cNvSpPr/>
          <p:nvPr/>
        </p:nvSpPr>
        <p:spPr>
          <a:xfrm>
            <a:off x="539750" y="1163254"/>
            <a:ext cx="7993063" cy="448122"/>
          </a:xfrm>
          <a:prstGeom prst="snip2DiagRect">
            <a:avLst/>
          </a:prstGeom>
          <a:solidFill>
            <a:srgbClr val="005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0" rtlCol="0" anchor="ctr"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ea typeface="Times New Roman" panose="02020603050405020304" pitchFamily="18" charset="0"/>
              </a:rPr>
              <a:t>Необходимо внести изменения в:</a:t>
            </a:r>
            <a:endParaRPr lang="uk-UA" sz="24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530978" y="5679165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347218" y="5864916"/>
            <a:ext cx="7241477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одекс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об административных правонарушениях</a:t>
            </a:r>
            <a:endParaRPr lang="uk-UA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658783" y="1767690"/>
            <a:ext cx="435001" cy="435001"/>
            <a:chOff x="716083" y="2298569"/>
            <a:chExt cx="435001" cy="435001"/>
          </a:xfrm>
        </p:grpSpPr>
        <p:sp>
          <p:nvSpPr>
            <p:cNvPr id="26" name="Блок-схема: решение 25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658783" y="2400533"/>
            <a:ext cx="435001" cy="435001"/>
            <a:chOff x="716083" y="2298569"/>
            <a:chExt cx="435001" cy="435001"/>
          </a:xfrm>
        </p:grpSpPr>
        <p:sp>
          <p:nvSpPr>
            <p:cNvPr id="29" name="Блок-схема: решение 28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658783" y="3031197"/>
            <a:ext cx="435001" cy="435001"/>
            <a:chOff x="716083" y="2298569"/>
            <a:chExt cx="435001" cy="435001"/>
          </a:xfrm>
        </p:grpSpPr>
        <p:sp>
          <p:nvSpPr>
            <p:cNvPr id="32" name="Блок-схема: решение 31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658783" y="3704733"/>
            <a:ext cx="435001" cy="435001"/>
            <a:chOff x="716083" y="2298569"/>
            <a:chExt cx="435001" cy="435001"/>
          </a:xfrm>
        </p:grpSpPr>
        <p:sp>
          <p:nvSpPr>
            <p:cNvPr id="35" name="Блок-схема: решение 34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658783" y="4371872"/>
            <a:ext cx="435001" cy="435001"/>
            <a:chOff x="716083" y="2298569"/>
            <a:chExt cx="435001" cy="435001"/>
          </a:xfrm>
        </p:grpSpPr>
        <p:sp>
          <p:nvSpPr>
            <p:cNvPr id="38" name="Блок-схема: решение 37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658783" y="5056797"/>
            <a:ext cx="435001" cy="435001"/>
            <a:chOff x="716083" y="2298569"/>
            <a:chExt cx="435001" cy="435001"/>
          </a:xfrm>
        </p:grpSpPr>
        <p:sp>
          <p:nvSpPr>
            <p:cNvPr id="41" name="Блок-схема: решение 40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658783" y="5763529"/>
            <a:ext cx="435001" cy="435001"/>
            <a:chOff x="716083" y="2298569"/>
            <a:chExt cx="435001" cy="435001"/>
          </a:xfrm>
        </p:grpSpPr>
        <p:sp>
          <p:nvSpPr>
            <p:cNvPr id="44" name="Блок-схема: решение 43"/>
            <p:cNvSpPr/>
            <p:nvPr/>
          </p:nvSpPr>
          <p:spPr>
            <a:xfrm>
              <a:off x="716083" y="2298569"/>
              <a:ext cx="435001" cy="435001"/>
            </a:xfrm>
            <a:prstGeom prst="flowChartDecision">
              <a:avLst/>
            </a:prstGeom>
            <a:solidFill>
              <a:srgbClr val="004086"/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08000" rtlCol="0" anchor="ctr"/>
            <a:lstStyle/>
            <a:p>
              <a:pPr algn="ctr"/>
              <a:endParaRPr lang="uk-UA" sz="1400" dirty="0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736" y="2393606"/>
              <a:ext cx="235611" cy="194076"/>
            </a:xfrm>
            <a:prstGeom prst="rect">
              <a:avLst/>
            </a:prstGeom>
          </p:spPr>
        </p:pic>
      </p:grpSp>
      <p:sp>
        <p:nvSpPr>
          <p:cNvPr id="46" name="Прямоугольник 45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20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89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11913"/>
            <a:ext cx="2057400" cy="365125"/>
          </a:xfrm>
        </p:spPr>
        <p:txBody>
          <a:bodyPr/>
          <a:lstStyle/>
          <a:p>
            <a:fld id="{B77784C0-E3CF-4AB1-AD59-B2545151144D}" type="slidenum">
              <a:rPr lang="uk-UA" smtClean="0"/>
              <a:pPr/>
              <a:t>21</a:t>
            </a:fld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04" y="2726763"/>
            <a:ext cx="6388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086"/>
                </a:solidFill>
              </a:rPr>
              <a:t>VI. </a:t>
            </a:r>
            <a:r>
              <a:rPr lang="ru-RU" sz="2400" b="1" dirty="0" smtClean="0">
                <a:solidFill>
                  <a:srgbClr val="004086"/>
                </a:solidFill>
              </a:rPr>
              <a:t>Целевая модель системы информирования о состоянии окружающей среды в Российской Федерации</a:t>
            </a:r>
            <a:endParaRPr lang="uk-UA" sz="2400" b="1" dirty="0">
              <a:solidFill>
                <a:srgbClr val="00408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083732" y="64694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77784C0-E3CF-4AB1-AD59-B2545151144D}" type="slidenum">
              <a:rPr lang="uk-UA" smtClean="0"/>
              <a:pPr/>
              <a:t>21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50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Целевая модель (1)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22</a:t>
            </a:fld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6274" y="3237311"/>
            <a:ext cx="4149077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Принятие Федеральных законов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«О внесении изменений в Федеральный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закон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охране окружающей среды» и иные законодательные акты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» и «О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внесении изменений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 статью 8.5 Кодекса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Российской Федерации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 административных правонарушениях»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01" y="1434868"/>
            <a:ext cx="1156545" cy="153807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22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34987" y="3074953"/>
            <a:ext cx="626166" cy="577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29" y="1445073"/>
            <a:ext cx="1148064" cy="151766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543276" y="3243069"/>
            <a:ext cx="4149077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Утверждение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Правительством Российской Федерации исчерпывающего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перечня</a:t>
            </a:r>
            <a:b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информации, подлежащей отнесению к экологической информации</a:t>
            </a:r>
            <a:endParaRPr lang="uk-UA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4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Экология_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6"/>
            <a:ext cx="914400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3900" y="635795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rgbClr val="1D5F9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23</a:t>
            </a:fld>
            <a:endParaRPr lang="ru-RU" sz="1400" dirty="0">
              <a:solidFill>
                <a:srgbClr val="1D5F9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428604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Целевая модель (2)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409429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23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69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3900" y="6357958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rgbClr val="1D5F9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24</a:t>
            </a:fld>
            <a:endParaRPr lang="ru-RU" sz="1400" dirty="0">
              <a:solidFill>
                <a:srgbClr val="1D5F9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342344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Государственный фонда данных государственного экологического мониторинга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392177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24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359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86600" y="6411913"/>
            <a:ext cx="2057400" cy="365125"/>
          </a:xfrm>
        </p:spPr>
        <p:txBody>
          <a:bodyPr/>
          <a:lstStyle/>
          <a:p>
            <a:fld id="{B77784C0-E3CF-4AB1-AD59-B2545151144D}" type="slidenum">
              <a:rPr lang="uk-UA" smtClean="0"/>
              <a:pPr/>
              <a:t>25</a:t>
            </a:fld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04" y="2929963"/>
            <a:ext cx="63889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086"/>
                </a:solidFill>
              </a:rPr>
              <a:t>VII. </a:t>
            </a:r>
            <a:r>
              <a:rPr lang="ru-RU" sz="2400" b="1" dirty="0" smtClean="0">
                <a:solidFill>
                  <a:srgbClr val="004086"/>
                </a:solidFill>
              </a:rPr>
              <a:t>Инвентаризация </a:t>
            </a:r>
            <a:r>
              <a:rPr lang="ru-RU" sz="2400" b="1" dirty="0">
                <a:solidFill>
                  <a:srgbClr val="004086"/>
                </a:solidFill>
              </a:rPr>
              <a:t>государственных информационных ресурсов в сфере экологии и охраны окружающей среды</a:t>
            </a:r>
            <a:endParaRPr lang="uk-UA" sz="2400" b="1" dirty="0">
              <a:solidFill>
                <a:srgbClr val="00408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7083732" y="64780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77784C0-E3CF-4AB1-AD59-B2545151144D}" type="slidenum">
              <a:rPr lang="uk-UA" smtClean="0"/>
              <a:pPr/>
              <a:t>25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52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1042827" y="192608"/>
            <a:ext cx="6942988" cy="514350"/>
          </a:xfrm>
        </p:spPr>
        <p:txBody>
          <a:bodyPr>
            <a:noAutofit/>
          </a:bodyPr>
          <a:lstStyle/>
          <a:p>
            <a:r>
              <a:rPr lang="ru-RU" sz="1800" dirty="0"/>
              <a:t>Основные </a:t>
            </a:r>
            <a:r>
              <a:rPr lang="ru-RU" sz="1800" dirty="0" smtClean="0"/>
              <a:t>государственные информационные ресурсы</a:t>
            </a:r>
            <a:r>
              <a:rPr lang="en-US" sz="1800" dirty="0" smtClean="0"/>
              <a:t> (1)</a:t>
            </a:r>
            <a:endParaRPr lang="uk-UA" sz="1800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26</a:t>
            </a:fld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573409" y="1423867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23819" y="1312107"/>
            <a:ext cx="7630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Единый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фонд данных о состоянии окружающей среды, ее загрязнении (ЕГФД)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4000" y="1193798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4000" y="1955794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73409" y="2188385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23819" y="2034159"/>
            <a:ext cx="65863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Единая государственная система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информации об обстановке в Мировом океане (ЕСИМО)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4000" y="2721627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73409" y="3092129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23819" y="2975547"/>
            <a:ext cx="72241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Единая государственная автоматизированная система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мониторинга радиационной обстановки на территории Российской Федерации (ЕГАСМРО)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4000" y="3649390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73409" y="3785151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23819" y="3763700"/>
            <a:ext cx="7630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атлас земель сельскохозяйственного назначения 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04000" y="4261133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73409" y="4394721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23819" y="4361457"/>
            <a:ext cx="7630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кадастр объектов животного мира 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04000" y="4887085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573409" y="5779627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023819" y="4971684"/>
            <a:ext cx="7630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Информационная система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дистанционного мониторинга Федерального агентства лесного хозяйства (ИСДМ-Рослесхоз)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04000" y="5652916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73409" y="5120934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23819" y="5776108"/>
            <a:ext cx="7630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фонд геологической информации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26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3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/>
          <p:cNvSpPr>
            <a:spLocks noGrp="1"/>
          </p:cNvSpPr>
          <p:nvPr>
            <p:ph type="body" sz="quarter" idx="10"/>
          </p:nvPr>
        </p:nvSpPr>
        <p:spPr>
          <a:xfrm>
            <a:off x="1042827" y="192608"/>
            <a:ext cx="6942988" cy="514350"/>
          </a:xfrm>
        </p:spPr>
        <p:txBody>
          <a:bodyPr>
            <a:noAutofit/>
          </a:bodyPr>
          <a:lstStyle/>
          <a:p>
            <a:r>
              <a:rPr lang="ru-RU" sz="1800" dirty="0"/>
              <a:t>Основные </a:t>
            </a:r>
            <a:r>
              <a:rPr lang="ru-RU" sz="1800" dirty="0" smtClean="0"/>
              <a:t>государственные информационные ресурсы</a:t>
            </a:r>
            <a:r>
              <a:rPr lang="en-US" sz="1800" dirty="0" smtClean="0"/>
              <a:t> (2)</a:t>
            </a:r>
            <a:endParaRPr lang="uk-UA" sz="1800" dirty="0"/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27</a:t>
            </a:fld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539590" y="2736582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03330" y="2715175"/>
            <a:ext cx="7630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водный реестр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05431" y="2516673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05431" y="3309149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539590" y="3480780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03330" y="3467707"/>
            <a:ext cx="65863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кадастр отходов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05431" y="3983542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39590" y="4201644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13490" y="4179770"/>
            <a:ext cx="7224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охотхозяйственный реестр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05431" y="4677625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39590" y="4947789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13490" y="4823346"/>
            <a:ext cx="7630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реестр объектов, оказывающих негативное воздействие на окружающую среду 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15591" y="5584008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539590" y="5778556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03330" y="5764525"/>
            <a:ext cx="7630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кадастр особо охраняемых природных территорий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39590" y="2009297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948686" y="1322187"/>
            <a:ext cx="7630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Банк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данных государственного мониторинга водных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объектов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43429" y="1821626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539590" y="1340444"/>
            <a:ext cx="288000" cy="288000"/>
          </a:xfrm>
          <a:prstGeom prst="ellipse">
            <a:avLst/>
          </a:prstGeom>
          <a:solidFill>
            <a:srgbClr val="0056B4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uk-UA" sz="1600" dirty="0" smtClean="0">
                <a:sym typeface="Wingdings" panose="05000000000000000000" pitchFamily="2" charset="2"/>
              </a:rPr>
              <a:t></a:t>
            </a:r>
            <a:endParaRPr lang="uk-UA" sz="16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948686" y="2009773"/>
            <a:ext cx="7630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0056B4"/>
              </a:buClr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рыбохозяйственный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реестр</a:t>
            </a:r>
            <a:endParaRPr lang="uk-UA" sz="16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27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pic>
        <p:nvPicPr>
          <p:cNvPr id="7" name="Рисунок 6" descr="Экология_02.jpg"/>
          <p:cNvPicPr>
            <a:picLocks noChangeAspect="1"/>
          </p:cNvPicPr>
          <p:nvPr/>
        </p:nvPicPr>
        <p:blipFill rotWithShape="1">
          <a:blip r:embed="rId2" cstate="print"/>
          <a:srcRect l="1962" t="19520" r="1176" b="7071"/>
          <a:stretch/>
        </p:blipFill>
        <p:spPr>
          <a:xfrm>
            <a:off x="179512" y="1340768"/>
            <a:ext cx="8856984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3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yriad Pro" panose="020B0503030403020204" pitchFamily="34" charset="0"/>
                <a:ea typeface="Open Sans" pitchFamily="34" charset="0"/>
                <a:cs typeface="Open Sans" pitchFamily="34" charset="0"/>
              </a:rPr>
              <a:t>ЗАКОНОДАТЕЛЬНЫЕ НОРМЫ</a:t>
            </a:r>
          </a:p>
        </p:txBody>
      </p:sp>
    </p:spTree>
    <p:extLst>
      <p:ext uri="{BB962C8B-B14F-4D97-AF65-F5344CB8AC3E}">
        <p14:creationId xmlns:p14="http://schemas.microsoft.com/office/powerpoint/2010/main" val="10873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7"/>
          <p:cNvSpPr>
            <a:spLocks noGrp="1"/>
          </p:cNvSpPr>
          <p:nvPr>
            <p:ph type="body" sz="quarter" idx="11"/>
          </p:nvPr>
        </p:nvSpPr>
        <p:spPr bwMode="auto">
          <a:xfrm>
            <a:off x="8489950" y="6464300"/>
            <a:ext cx="431800" cy="215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eaLnBrk="1" hangingPunct="1"/>
            <a:fld id="{957C09CB-BC41-4E61-B923-67342A6913B1}" type="slidenum">
              <a:rPr kumimoji="0" lang="ru-RU" smtClean="0">
                <a:cs typeface="Arial" charset="0"/>
              </a:rPr>
              <a:pPr eaLnBrk="1" hangingPunct="1"/>
              <a:t>4</a:t>
            </a:fld>
            <a:endParaRPr kumimoji="0" lang="ru-RU" dirty="0" smtClean="0"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71600" y="82652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yriad Pro" panose="020B0503030403020204" pitchFamily="34" charset="0"/>
                <a:ea typeface="Open Sans" pitchFamily="34" charset="0"/>
                <a:cs typeface="Open Sans" pitchFamily="34" charset="0"/>
              </a:rPr>
              <a:t>ВОСТРЕБОВАННОСТЬ ИНФОРМАЦИИ ОБ ЭКОЛОГИИ </a:t>
            </a:r>
            <a:br>
              <a:rPr lang="ru-RU" sz="1600" dirty="0" smtClean="0">
                <a:solidFill>
                  <a:schemeClr val="bg1"/>
                </a:solidFill>
                <a:latin typeface="Myriad Pro" panose="020B0503030403020204" pitchFamily="34" charset="0"/>
                <a:ea typeface="Open Sans" pitchFamily="34" charset="0"/>
                <a:cs typeface="Open Sans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Myriad Pro" panose="020B0503030403020204" pitchFamily="34" charset="0"/>
                <a:ea typeface="Open Sans" pitchFamily="34" charset="0"/>
                <a:cs typeface="Open Sans" pitchFamily="34" charset="0"/>
              </a:rPr>
              <a:t>И ОХРАНЕ ОКРУЖАЮЩЕЙ СРЕДЫ</a:t>
            </a:r>
            <a:endParaRPr lang="ru-RU" sz="1600" dirty="0">
              <a:solidFill>
                <a:schemeClr val="bg1"/>
              </a:solidFill>
              <a:latin typeface="Myriad Pro" panose="020B0503030403020204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4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9354"/>
            <a:ext cx="9144000" cy="509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4000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66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5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Экология_04.jpg"/>
          <p:cNvPicPr>
            <a:picLocks noChangeAspect="1"/>
          </p:cNvPicPr>
          <p:nvPr/>
        </p:nvPicPr>
        <p:blipFill rotWithShape="1">
          <a:blip r:embed="rId2" cstate="print"/>
          <a:srcRect l="2750" t="17445" r="388" b="7994"/>
          <a:stretch/>
        </p:blipFill>
        <p:spPr>
          <a:xfrm>
            <a:off x="251520" y="1196752"/>
            <a:ext cx="8856984" cy="5112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rgbClr val="1D5F9C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7</a:t>
            </a:fld>
            <a:endParaRPr lang="ru-RU" sz="1400" dirty="0">
              <a:solidFill>
                <a:srgbClr val="1D5F9C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Myriad Pro" panose="020B0503030403020204" pitchFamily="34" charset="0"/>
                <a:ea typeface="Open Sans" pitchFamily="34" charset="0"/>
                <a:cs typeface="Open Sans" pitchFamily="34" charset="0"/>
              </a:rPr>
              <a:t>ТЕКУЩАЯ СИТУАЦИЯ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296300" y="6473853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7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3896" y="2717336"/>
            <a:ext cx="63889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4086"/>
                </a:solidFill>
              </a:rPr>
              <a:t>II. </a:t>
            </a:r>
            <a:r>
              <a:rPr lang="ru-RU" sz="2400" b="1" dirty="0" smtClean="0">
                <a:solidFill>
                  <a:srgbClr val="004086"/>
                </a:solidFill>
              </a:rPr>
              <a:t>Анализ </a:t>
            </a:r>
            <a:r>
              <a:rPr lang="ru-RU" sz="2400" b="1" dirty="0">
                <a:solidFill>
                  <a:srgbClr val="004086"/>
                </a:solidFill>
              </a:rPr>
              <a:t>международного опыта в области создания систем экологического мониторинга и информирования о состоянии и охране окружающей среды</a:t>
            </a:r>
            <a:endParaRPr lang="uk-UA" sz="2400" b="1" dirty="0">
              <a:solidFill>
                <a:srgbClr val="004086"/>
              </a:solidFill>
            </a:endParaRPr>
          </a:p>
        </p:txBody>
      </p:sp>
      <p:sp>
        <p:nvSpPr>
          <p:cNvPr id="3" name="Номер слайда 2"/>
          <p:cNvSpPr txBox="1">
            <a:spLocks/>
          </p:cNvSpPr>
          <p:nvPr/>
        </p:nvSpPr>
        <p:spPr>
          <a:xfrm>
            <a:off x="7086600" y="641191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77784C0-E3CF-4AB1-AD59-B2545151144D}" type="slidenum">
              <a:rPr lang="uk-UA" smtClean="0"/>
              <a:pPr/>
              <a:t>8</a:t>
            </a:fld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5" name="Номер слайда 2"/>
          <p:cNvSpPr txBox="1">
            <a:spLocks/>
          </p:cNvSpPr>
          <p:nvPr/>
        </p:nvSpPr>
        <p:spPr>
          <a:xfrm>
            <a:off x="7083732" y="646942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B77784C0-E3CF-4AB1-AD59-B2545151144D}" type="slidenum">
              <a:rPr lang="uk-UA" smtClean="0"/>
              <a:pPr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7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80852" y="93504"/>
            <a:ext cx="7993062" cy="514350"/>
          </a:xfrm>
        </p:spPr>
        <p:txBody>
          <a:bodyPr>
            <a:noAutofit/>
          </a:bodyPr>
          <a:lstStyle/>
          <a:p>
            <a:r>
              <a:rPr lang="ru-RU" sz="1800" dirty="0"/>
              <a:t>Критерии выбора стран для анализа международного опыта в области создания систем экологического мониторинга и информирования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784C0-E3CF-4AB1-AD59-B2545151144D}" type="slidenum">
              <a:rPr lang="uk-UA" smtClean="0"/>
              <a:pPr/>
              <a:t>9</a:t>
            </a:fld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800" y="1104601"/>
            <a:ext cx="6410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высокий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уровень развития информационных технологий, поддерживающих процесс экологического мониторинга и информирования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77457" y="2283556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28800" y="2483420"/>
            <a:ext cx="6410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гражданского общества, активно влияющего на обеспечение принципов прозрачности и доступности информации об экологии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7457" y="3652153"/>
            <a:ext cx="8028000" cy="0"/>
          </a:xfrm>
          <a:prstGeom prst="line">
            <a:avLst/>
          </a:prstGeom>
          <a:ln w="9525" cap="rnd">
            <a:solidFill>
              <a:schemeClr val="bg1">
                <a:lumMod val="7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828800" y="3944770"/>
            <a:ext cx="6410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разработанность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области регулирования экологического мониторинга и информирования</a:t>
            </a:r>
            <a:endParaRPr lang="uk-UA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65" y="1147758"/>
            <a:ext cx="588362" cy="7813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6" y="2557981"/>
            <a:ext cx="722633" cy="7098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8" y="3897557"/>
            <a:ext cx="564035" cy="67560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461185"/>
            <a:ext cx="9144000" cy="3105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Высшая школа экономики, Москва, 2018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8143900" y="6433591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7EEED65-6232-4E4D-B232-22A69746141C}" type="slidenum">
              <a:rPr lang="en-US" sz="140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pPr algn="r"/>
              <a:t>9</a:t>
            </a:fld>
            <a:endParaRPr lang="ru-RU" sz="1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7457" y="5399008"/>
            <a:ext cx="8054449" cy="369332"/>
          </a:xfrm>
          <a:prstGeom prst="rect">
            <a:avLst/>
          </a:prstGeom>
          <a:solidFill>
            <a:srgbClr val="8F45C7">
              <a:alpha val="28000"/>
            </a:srgbClr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Был проанализирован опыт Великобритании, Канады и Австралии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1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15797</TotalTime>
  <Words>1120</Words>
  <Application>Microsoft Office PowerPoint</Application>
  <PresentationFormat>Экран (4:3)</PresentationFormat>
  <Paragraphs>181</Paragraphs>
  <Slides>27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1940</cp:revision>
  <cp:lastPrinted>2018-01-17T16:39:42Z</cp:lastPrinted>
  <dcterms:created xsi:type="dcterms:W3CDTF">2012-03-10T12:53:28Z</dcterms:created>
  <dcterms:modified xsi:type="dcterms:W3CDTF">2018-04-05T14:01:24Z</dcterms:modified>
</cp:coreProperties>
</file>